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68" r:id="rId4"/>
    <p:sldId id="262" r:id="rId5"/>
    <p:sldId id="269" r:id="rId6"/>
    <p:sldId id="257" r:id="rId7"/>
    <p:sldId id="283" r:id="rId8"/>
    <p:sldId id="264" r:id="rId9"/>
    <p:sldId id="276" r:id="rId10"/>
    <p:sldId id="258" r:id="rId11"/>
    <p:sldId id="259" r:id="rId12"/>
    <p:sldId id="275" r:id="rId13"/>
    <p:sldId id="26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E5BB"/>
    <a:srgbClr val="5ED1AB"/>
    <a:srgbClr val="6CF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0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1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81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1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91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29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23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6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58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95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E396-42E3-4A95-83FE-E4A09DF37438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F64B-3154-4FF3-8EF1-7E016C00A9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9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3690306" y="1602801"/>
            <a:ext cx="4811385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0237" y="1726637"/>
            <a:ext cx="5577348" cy="4730289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1000"/>
              </a:spcAft>
              <a:buClr>
                <a:srgbClr val="5ED1AB"/>
              </a:buClr>
              <a:buFont typeface="Wingdings" pitchFamily="2" charset="2"/>
              <a:buChar char="§"/>
            </a:pPr>
            <a:r>
              <a:rPr lang="fr-FR" dirty="0"/>
              <a:t>Système de Vibration Dynamique : technologie </a:t>
            </a:r>
            <a:r>
              <a:rPr lang="fr-FR" dirty="0" err="1"/>
              <a:t>Dualsens</a:t>
            </a:r>
            <a:endParaRPr lang="fr-FR" dirty="0"/>
          </a:p>
          <a:p>
            <a:pPr>
              <a:lnSpc>
                <a:spcPct val="130000"/>
              </a:lnSpc>
              <a:spcAft>
                <a:spcPts val="1000"/>
              </a:spcAft>
              <a:buClr>
                <a:srgbClr val="5ED1AB"/>
              </a:buClr>
              <a:buFont typeface="Wingdings" pitchFamily="2" charset="2"/>
              <a:buChar char="§"/>
            </a:pPr>
            <a:r>
              <a:rPr lang="fr-FR" dirty="0"/>
              <a:t>Connexion Bluetooth : application GPS + écouteurs</a:t>
            </a:r>
          </a:p>
          <a:p>
            <a:pPr>
              <a:lnSpc>
                <a:spcPct val="130000"/>
              </a:lnSpc>
              <a:spcAft>
                <a:spcPts val="1000"/>
              </a:spcAft>
              <a:buClr>
                <a:srgbClr val="5ED1AB"/>
              </a:buClr>
              <a:buFont typeface="Wingdings" pitchFamily="2" charset="2"/>
              <a:buChar char="§"/>
            </a:pPr>
            <a:r>
              <a:rPr lang="fr-FR" dirty="0"/>
              <a:t>Contrôles directs sur la canne</a:t>
            </a:r>
          </a:p>
          <a:p>
            <a:pPr>
              <a:lnSpc>
                <a:spcPct val="130000"/>
              </a:lnSpc>
              <a:spcAft>
                <a:spcPts val="1000"/>
              </a:spcAft>
              <a:buClr>
                <a:srgbClr val="5ED1AB"/>
              </a:buClr>
              <a:buFont typeface="Wingdings" pitchFamily="2" charset="2"/>
              <a:buChar char="§"/>
            </a:pPr>
            <a:r>
              <a:rPr lang="fr-FR" dirty="0"/>
              <a:t>Fonction « </a:t>
            </a:r>
            <a:r>
              <a:rPr lang="fr-FR" dirty="0" err="1"/>
              <a:t>mapping</a:t>
            </a:r>
            <a:r>
              <a:rPr lang="fr-FR" dirty="0"/>
              <a:t>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4798" r="22649" b="25777"/>
          <a:stretch/>
        </p:blipFill>
        <p:spPr>
          <a:xfrm>
            <a:off x="6397585" y="1443429"/>
            <a:ext cx="5427407" cy="4791412"/>
          </a:xfrm>
          <a:prstGeom prst="rect">
            <a:avLst/>
          </a:prstGeom>
        </p:spPr>
      </p:pic>
      <p:pic>
        <p:nvPicPr>
          <p:cNvPr id="9" name="Espace réservé du contenu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90887" y="5605431"/>
            <a:ext cx="1712840" cy="12588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4DBECD-8BAD-6872-B444-BC048735B8DF}"/>
              </a:ext>
            </a:extLst>
          </p:cNvPr>
          <p:cNvSpPr txBox="1"/>
          <p:nvPr/>
        </p:nvSpPr>
        <p:spPr>
          <a:xfrm>
            <a:off x="11213460" y="6396335"/>
            <a:ext cx="29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8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978A145-B0E2-5C19-6555-6F67D3165E5D}"/>
              </a:ext>
            </a:extLst>
          </p:cNvPr>
          <p:cNvSpPr/>
          <p:nvPr/>
        </p:nvSpPr>
        <p:spPr>
          <a:xfrm>
            <a:off x="2949343" y="401074"/>
            <a:ext cx="659568" cy="666035"/>
          </a:xfrm>
          <a:prstGeom prst="roundRect">
            <a:avLst/>
          </a:prstGeom>
          <a:solidFill>
            <a:srgbClr val="5E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3CA614-1CFB-991C-0C95-109CE0F16594}"/>
              </a:ext>
            </a:extLst>
          </p:cNvPr>
          <p:cNvCxnSpPr>
            <a:cxnSpLocks/>
          </p:cNvCxnSpPr>
          <p:nvPr/>
        </p:nvCxnSpPr>
        <p:spPr>
          <a:xfrm>
            <a:off x="673768" y="1003439"/>
            <a:ext cx="2344440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7C3E196A-F420-8575-304B-5D45ACCACF88}"/>
              </a:ext>
            </a:extLst>
          </p:cNvPr>
          <p:cNvSpPr txBox="1">
            <a:spLocks/>
          </p:cNvSpPr>
          <p:nvPr/>
        </p:nvSpPr>
        <p:spPr>
          <a:xfrm>
            <a:off x="603808" y="121935"/>
            <a:ext cx="3217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Vibra</a:t>
            </a:r>
            <a:r>
              <a:rPr lang="fr-FR" dirty="0" err="1">
                <a:solidFill>
                  <a:srgbClr val="5ED1AB"/>
                </a:solidFill>
                <a:latin typeface="Candara" panose="020E0502030303020204" pitchFamily="34" charset="0"/>
                <a:ea typeface="Source Code Pro Light" panose="020B0409030403020204" pitchFamily="49" charset="0"/>
              </a:rPr>
              <a:t>’</a:t>
            </a:r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son</a:t>
            </a:r>
            <a:r>
              <a:rPr lang="fr-FR" dirty="0">
                <a:latin typeface="Candara" panose="020E0502030303020204" pitchFamily="34" charset="0"/>
                <a:ea typeface="Source Code Pro Light" panose="020B0409030403020204" pitchFamily="49" charset="0"/>
              </a:rPr>
              <a:t> IA  </a:t>
            </a:r>
          </a:p>
        </p:txBody>
      </p:sp>
    </p:spTree>
    <p:extLst>
      <p:ext uri="{BB962C8B-B14F-4D97-AF65-F5344CB8AC3E}">
        <p14:creationId xmlns:p14="http://schemas.microsoft.com/office/powerpoint/2010/main" val="110792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40293" y="1814215"/>
            <a:ext cx="3459197" cy="18355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>
                <a:latin typeface="Candara" panose="020E0502030303020204" pitchFamily="34" charset="0"/>
              </a:rPr>
              <a:t>Remboursement de la sécurité sociale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latin typeface="Candara" panose="020E0502030303020204" pitchFamily="34" charset="0"/>
              </a:rPr>
              <a:t>(liste LPPR)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latin typeface="Candara" panose="020E0502030303020204" pitchFamily="34" charset="0"/>
              </a:rPr>
              <a:t>= 70 % du prix</a:t>
            </a:r>
          </a:p>
        </p:txBody>
      </p:sp>
      <p:pic>
        <p:nvPicPr>
          <p:cNvPr id="5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90887" y="5605431"/>
            <a:ext cx="1712840" cy="125882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5C68AE7-59CD-ED84-4600-DB71292E2F02}"/>
              </a:ext>
            </a:extLst>
          </p:cNvPr>
          <p:cNvSpPr/>
          <p:nvPr/>
        </p:nvSpPr>
        <p:spPr>
          <a:xfrm>
            <a:off x="2949343" y="401074"/>
            <a:ext cx="659568" cy="666035"/>
          </a:xfrm>
          <a:prstGeom prst="roundRect">
            <a:avLst/>
          </a:prstGeom>
          <a:solidFill>
            <a:srgbClr val="5E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5DC3FF-0E95-E74D-038B-99D1E63A7FD0}"/>
              </a:ext>
            </a:extLst>
          </p:cNvPr>
          <p:cNvCxnSpPr>
            <a:cxnSpLocks/>
          </p:cNvCxnSpPr>
          <p:nvPr/>
        </p:nvCxnSpPr>
        <p:spPr>
          <a:xfrm>
            <a:off x="673768" y="1003439"/>
            <a:ext cx="2344440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62821E53-4040-137A-04C8-522682F4E0C0}"/>
              </a:ext>
            </a:extLst>
          </p:cNvPr>
          <p:cNvSpPr txBox="1">
            <a:spLocks/>
          </p:cNvSpPr>
          <p:nvPr/>
        </p:nvSpPr>
        <p:spPr>
          <a:xfrm>
            <a:off x="603807" y="121935"/>
            <a:ext cx="86388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Vibra</a:t>
            </a:r>
            <a:r>
              <a:rPr lang="fr-FR" dirty="0" err="1">
                <a:solidFill>
                  <a:srgbClr val="5ED1AB"/>
                </a:solidFill>
                <a:latin typeface="Candara" panose="020E0502030303020204" pitchFamily="34" charset="0"/>
                <a:ea typeface="Source Code Pro Light" panose="020B0409030403020204" pitchFamily="49" charset="0"/>
              </a:rPr>
              <a:t>’</a:t>
            </a:r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son</a:t>
            </a:r>
            <a:r>
              <a:rPr lang="fr-FR" dirty="0">
                <a:latin typeface="Candara" panose="020E0502030303020204" pitchFamily="34" charset="0"/>
                <a:ea typeface="Source Code Pro Light" panose="020B0409030403020204" pitchFamily="49" charset="0"/>
              </a:rPr>
              <a:t> IA  : Éléments chiffrés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509778-DBA6-8633-4923-EE61DC7DEC3A}"/>
              </a:ext>
            </a:extLst>
          </p:cNvPr>
          <p:cNvSpPr txBox="1"/>
          <p:nvPr/>
        </p:nvSpPr>
        <p:spPr>
          <a:xfrm>
            <a:off x="11213460" y="6396335"/>
            <a:ext cx="29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9</a:t>
            </a:r>
            <a:endParaRPr lang="fr-FR" dirty="0">
              <a:latin typeface="Candara" panose="020E0502030303020204" pitchFamily="34" charset="0"/>
            </a:endParaRP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2C2183ED-086C-A9AC-FE02-C7DB79339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86295"/>
              </p:ext>
            </p:extLst>
          </p:nvPr>
        </p:nvGraphicFramePr>
        <p:xfrm>
          <a:off x="603807" y="1590590"/>
          <a:ext cx="7289891" cy="3258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3450">
                  <a:extLst>
                    <a:ext uri="{9D8B030D-6E8A-4147-A177-3AD203B41FA5}">
                      <a16:colId xmlns:a16="http://schemas.microsoft.com/office/drawing/2014/main" val="140942269"/>
                    </a:ext>
                  </a:extLst>
                </a:gridCol>
                <a:gridCol w="1556441">
                  <a:extLst>
                    <a:ext uri="{9D8B030D-6E8A-4147-A177-3AD203B41FA5}">
                      <a16:colId xmlns:a16="http://schemas.microsoft.com/office/drawing/2014/main" val="155534536"/>
                    </a:ext>
                  </a:extLst>
                </a:gridCol>
              </a:tblGrid>
              <a:tr h="588668">
                <a:tc gridSpan="2"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Coûts</a:t>
                      </a:r>
                    </a:p>
                  </a:txBody>
                  <a:tcPr>
                    <a:solidFill>
                      <a:srgbClr val="6CF7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991700"/>
                  </a:ext>
                </a:extLst>
              </a:tr>
              <a:tr h="738135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Corps en Aluminium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297.51€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73506"/>
                  </a:ext>
                </a:extLst>
              </a:tr>
              <a:tr h="646901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Connectique, électronique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Candara" panose="020E0502030303020204" pitchFamily="34" charset="0"/>
                        </a:rPr>
                        <a:t>900 €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583764"/>
                  </a:ext>
                </a:extLst>
              </a:tr>
              <a:tr h="696502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Services associés (serveurs, SAV)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100 €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83974"/>
                  </a:ext>
                </a:extLst>
              </a:tr>
              <a:tr h="588668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Autres coûts (distribution, R&amp;D)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200 €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788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649BBB8-CDE4-41C2-5E8B-281B2075A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77321"/>
              </p:ext>
            </p:extLst>
          </p:nvPr>
        </p:nvGraphicFramePr>
        <p:xfrm>
          <a:off x="603805" y="5045162"/>
          <a:ext cx="7289891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3450">
                  <a:extLst>
                    <a:ext uri="{9D8B030D-6E8A-4147-A177-3AD203B41FA5}">
                      <a16:colId xmlns:a16="http://schemas.microsoft.com/office/drawing/2014/main" val="3857290923"/>
                    </a:ext>
                  </a:extLst>
                </a:gridCol>
                <a:gridCol w="1556441">
                  <a:extLst>
                    <a:ext uri="{9D8B030D-6E8A-4147-A177-3AD203B41FA5}">
                      <a16:colId xmlns:a16="http://schemas.microsoft.com/office/drawing/2014/main" val="1954723969"/>
                    </a:ext>
                  </a:extLst>
                </a:gridCol>
              </a:tblGrid>
              <a:tr h="470993"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Marge  Nette -  20%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F7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latin typeface="Candara" panose="020E0502030303020204" pitchFamily="34" charset="0"/>
                        </a:rPr>
                        <a:t>299 €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232233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173D700-6616-724D-6C0A-BA4F7E09E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73799"/>
              </p:ext>
            </p:extLst>
          </p:nvPr>
        </p:nvGraphicFramePr>
        <p:xfrm>
          <a:off x="603805" y="5791573"/>
          <a:ext cx="728989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3450">
                  <a:extLst>
                    <a:ext uri="{9D8B030D-6E8A-4147-A177-3AD203B41FA5}">
                      <a16:colId xmlns:a16="http://schemas.microsoft.com/office/drawing/2014/main" val="4141352463"/>
                    </a:ext>
                  </a:extLst>
                </a:gridCol>
                <a:gridCol w="1556441">
                  <a:extLst>
                    <a:ext uri="{9D8B030D-6E8A-4147-A177-3AD203B41FA5}">
                      <a16:colId xmlns:a16="http://schemas.microsoft.com/office/drawing/2014/main" val="1220053315"/>
                    </a:ext>
                  </a:extLst>
                </a:gridCol>
              </a:tblGrid>
              <a:tr h="6023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fr-FR" sz="2800" b="1" dirty="0">
                          <a:latin typeface="Candara" panose="020E0502030303020204" pitchFamily="34" charset="0"/>
                        </a:rPr>
                        <a:t>Prix de vente distributeur (HT)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F7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fr-FR" sz="2800" b="1" dirty="0">
                          <a:latin typeface="Candara" panose="020E0502030303020204" pitchFamily="34" charset="0"/>
                        </a:rPr>
                        <a:t>1797 €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12603"/>
                  </a:ext>
                </a:extLst>
              </a:tr>
            </a:tbl>
          </a:graphicData>
        </a:graphic>
      </p:graphicFrame>
      <p:pic>
        <p:nvPicPr>
          <p:cNvPr id="18" name="Espace réservé du contenu 5">
            <a:extLst>
              <a:ext uri="{FF2B5EF4-FFF2-40B4-BE49-F238E27FC236}">
                <a16:creationId xmlns:a16="http://schemas.microsoft.com/office/drawing/2014/main" id="{88818497-7909-BDFA-FD26-ECB842B8E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89" r="24205">
                        <a14:foregroundMark x1="17672" y1="79237" x2="17672" y2="74576"/>
                        <a14:backgroundMark x1="3853" y1="38983" x2="7956" y2="23305"/>
                        <a14:backgroundMark x1="8291" y1="17373" x2="15829" y2="11864"/>
                        <a14:backgroundMark x1="15829" y1="11864" x2="21273" y2="38983"/>
                        <a14:backgroundMark x1="21273" y1="38983" x2="21524" y2="48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7014965" y="786622"/>
            <a:ext cx="1895484" cy="1393052"/>
          </a:xfrm>
          <a:prstGeom prst="rect">
            <a:avLst/>
          </a:prstGeom>
        </p:spPr>
      </p:pic>
      <p:pic>
        <p:nvPicPr>
          <p:cNvPr id="19" name="Espace réservé du contenu 5">
            <a:extLst>
              <a:ext uri="{FF2B5EF4-FFF2-40B4-BE49-F238E27FC236}">
                <a16:creationId xmlns:a16="http://schemas.microsoft.com/office/drawing/2014/main" id="{E4DEC5DB-0183-45DB-CBAB-FC14D2409F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689" r="24205">
                        <a14:foregroundMark x1="17672" y1="79237" x2="17672" y2="74576"/>
                        <a14:backgroundMark x1="3853" y1="38983" x2="7956" y2="23305"/>
                        <a14:backgroundMark x1="8291" y1="17373" x2="15829" y2="11864"/>
                        <a14:backgroundMark x1="15829" y1="11864" x2="21273" y2="38983"/>
                        <a14:backgroundMark x1="21273" y1="38983" x2="21524" y2="48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308243" y="786622"/>
            <a:ext cx="1895484" cy="1393052"/>
          </a:xfrm>
          <a:prstGeom prst="rect">
            <a:avLst/>
          </a:prstGeom>
        </p:spPr>
      </p:pic>
      <p:pic>
        <p:nvPicPr>
          <p:cNvPr id="20" name="Espace réservé du contenu 5">
            <a:extLst>
              <a:ext uri="{FF2B5EF4-FFF2-40B4-BE49-F238E27FC236}">
                <a16:creationId xmlns:a16="http://schemas.microsoft.com/office/drawing/2014/main" id="{8716172D-D6DD-397C-11DC-B00BA9E5B4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689" r="24205">
                        <a14:foregroundMark x1="17672" y1="79237" x2="17672" y2="74576"/>
                        <a14:backgroundMark x1="3853" y1="38983" x2="7956" y2="23305"/>
                        <a14:backgroundMark x1="8291" y1="17373" x2="15829" y2="11864"/>
                        <a14:backgroundMark x1="15829" y1="11864" x2="21273" y2="38983"/>
                        <a14:backgroundMark x1="21273" y1="38983" x2="21524" y2="48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1" r="73106"/>
          <a:stretch/>
        </p:blipFill>
        <p:spPr bwMode="auto">
          <a:xfrm>
            <a:off x="7736055" y="2702492"/>
            <a:ext cx="1174393" cy="1393052"/>
          </a:xfrm>
          <a:prstGeom prst="rect">
            <a:avLst/>
          </a:prstGeom>
        </p:spPr>
      </p:pic>
      <p:pic>
        <p:nvPicPr>
          <p:cNvPr id="21" name="Espace réservé du contenu 5">
            <a:extLst>
              <a:ext uri="{FF2B5EF4-FFF2-40B4-BE49-F238E27FC236}">
                <a16:creationId xmlns:a16="http://schemas.microsoft.com/office/drawing/2014/main" id="{8613F78B-21D2-5381-58FC-0E81885A8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89" r="24205">
                        <a14:foregroundMark x1="17672" y1="79237" x2="17672" y2="74576"/>
                        <a14:backgroundMark x1="3853" y1="38983" x2="7956" y2="23305"/>
                        <a14:backgroundMark x1="8291" y1="17373" x2="15829" y2="11864"/>
                        <a14:backgroundMark x1="15829" y1="11864" x2="21273" y2="38983"/>
                        <a14:backgroundMark x1="21273" y1="38983" x2="21524" y2="48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1" r="73106"/>
          <a:stretch/>
        </p:blipFill>
        <p:spPr bwMode="auto">
          <a:xfrm>
            <a:off x="11029334" y="2702492"/>
            <a:ext cx="1174393" cy="1393052"/>
          </a:xfrm>
          <a:prstGeom prst="rect">
            <a:avLst/>
          </a:prstGeom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9173D700-6616-724D-6C0A-BA4F7E09E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3982"/>
              </p:ext>
            </p:extLst>
          </p:nvPr>
        </p:nvGraphicFramePr>
        <p:xfrm>
          <a:off x="8049097" y="5822363"/>
          <a:ext cx="155644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441">
                  <a:extLst>
                    <a:ext uri="{9D8B030D-6E8A-4147-A177-3AD203B41FA5}">
                      <a16:colId xmlns:a16="http://schemas.microsoft.com/office/drawing/2014/main" val="1220053315"/>
                    </a:ext>
                  </a:extLst>
                </a:gridCol>
              </a:tblGrid>
              <a:tr h="66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fr-FR" sz="2800" b="1" dirty="0">
                          <a:latin typeface="Candara" panose="020E0502030303020204" pitchFamily="34" charset="0"/>
                        </a:rPr>
                        <a:t>539€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F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12603"/>
                  </a:ext>
                </a:extLst>
              </a:tr>
            </a:tbl>
          </a:graphicData>
        </a:graphic>
      </p:graphicFrame>
      <p:cxnSp>
        <p:nvCxnSpPr>
          <p:cNvPr id="23" name="Connecteur droit 22"/>
          <p:cNvCxnSpPr/>
          <p:nvPr/>
        </p:nvCxnSpPr>
        <p:spPr>
          <a:xfrm flipH="1">
            <a:off x="6300908" y="5947442"/>
            <a:ext cx="1091132" cy="399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90887" y="5605431"/>
            <a:ext cx="1712840" cy="125882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5C68AE7-59CD-ED84-4600-DB71292E2F02}"/>
              </a:ext>
            </a:extLst>
          </p:cNvPr>
          <p:cNvSpPr/>
          <p:nvPr/>
        </p:nvSpPr>
        <p:spPr>
          <a:xfrm>
            <a:off x="2949343" y="401074"/>
            <a:ext cx="659568" cy="666035"/>
          </a:xfrm>
          <a:prstGeom prst="roundRect">
            <a:avLst/>
          </a:prstGeom>
          <a:solidFill>
            <a:srgbClr val="5E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5DC3FF-0E95-E74D-038B-99D1E63A7FD0}"/>
              </a:ext>
            </a:extLst>
          </p:cNvPr>
          <p:cNvCxnSpPr>
            <a:cxnSpLocks/>
          </p:cNvCxnSpPr>
          <p:nvPr/>
        </p:nvCxnSpPr>
        <p:spPr>
          <a:xfrm>
            <a:off x="673768" y="1003439"/>
            <a:ext cx="2344440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62821E53-4040-137A-04C8-522682F4E0C0}"/>
              </a:ext>
            </a:extLst>
          </p:cNvPr>
          <p:cNvSpPr txBox="1">
            <a:spLocks/>
          </p:cNvSpPr>
          <p:nvPr/>
        </p:nvSpPr>
        <p:spPr>
          <a:xfrm>
            <a:off x="603808" y="243840"/>
            <a:ext cx="10231832" cy="1706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Vibra</a:t>
            </a:r>
            <a:r>
              <a:rPr lang="fr-FR" dirty="0" err="1">
                <a:solidFill>
                  <a:srgbClr val="5ED1AB"/>
                </a:solidFill>
                <a:latin typeface="Candara" panose="020E0502030303020204" pitchFamily="34" charset="0"/>
                <a:ea typeface="Source Code Pro Light" panose="020B0409030403020204" pitchFamily="49" charset="0"/>
              </a:rPr>
              <a:t>’</a:t>
            </a:r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son</a:t>
            </a:r>
            <a:r>
              <a:rPr lang="fr-FR" dirty="0">
                <a:latin typeface="Candara" panose="020E0502030303020204" pitchFamily="34" charset="0"/>
                <a:ea typeface="Source Code Pro Light" panose="020B0409030403020204" pitchFamily="49" charset="0"/>
              </a:rPr>
              <a:t> IA  : un réseau de distributeurs pour un service personnalisé.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509778-DBA6-8633-4923-EE61DC7DEC3A}"/>
              </a:ext>
            </a:extLst>
          </p:cNvPr>
          <p:cNvSpPr txBox="1"/>
          <p:nvPr/>
        </p:nvSpPr>
        <p:spPr>
          <a:xfrm>
            <a:off x="11134882" y="6347130"/>
            <a:ext cx="53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10</a:t>
            </a:r>
            <a:endParaRPr lang="fr-FR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Regrouper l'audition et la vision : Ecouter Voir - LOGONEWS">
            <a:extLst>
              <a:ext uri="{FF2B5EF4-FFF2-40B4-BE49-F238E27FC236}">
                <a16:creationId xmlns:a16="http://schemas.microsoft.com/office/drawing/2014/main" id="{7204DA71-A117-C57C-FBF5-8A5EAEA4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2" y="2199810"/>
            <a:ext cx="5149224" cy="18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dika accélère le développement de ses Laboratoires d'Expertise Auditive  (LEA)">
            <a:extLst>
              <a:ext uri="{FF2B5EF4-FFF2-40B4-BE49-F238E27FC236}">
                <a16:creationId xmlns:a16="http://schemas.microsoft.com/office/drawing/2014/main" id="{BFF149C9-F38B-E57F-F18C-189103A5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68" y="1878702"/>
            <a:ext cx="4257596" cy="23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plifon France - YouTube">
            <a:extLst>
              <a:ext uri="{FF2B5EF4-FFF2-40B4-BE49-F238E27FC236}">
                <a16:creationId xmlns:a16="http://schemas.microsoft.com/office/drawing/2014/main" id="{4BA31F56-CAD1-F2E4-DB37-50320A8D2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1" b="34966"/>
          <a:stretch/>
        </p:blipFill>
        <p:spPr bwMode="auto">
          <a:xfrm>
            <a:off x="946775" y="4160891"/>
            <a:ext cx="5149225" cy="16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tol Opticien développe une nouvelle enseigne pour le marché de l'aide  auditive : Atol Audition -">
            <a:extLst>
              <a:ext uri="{FF2B5EF4-FFF2-40B4-BE49-F238E27FC236}">
                <a16:creationId xmlns:a16="http://schemas.microsoft.com/office/drawing/2014/main" id="{B901523B-FC02-8521-01F9-B14D41FA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22" y="4160758"/>
            <a:ext cx="2938365" cy="17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5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6128" y="2277515"/>
            <a:ext cx="6482156" cy="12812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34102" y="4175374"/>
            <a:ext cx="868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Cannasson</a:t>
            </a:r>
            <a:r>
              <a:rPr lang="fr-FR" sz="3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. Voyez le monde en vibrations</a:t>
            </a:r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90887" y="5605431"/>
            <a:ext cx="1712840" cy="1258821"/>
          </a:xfrm>
          <a:prstGeom prst="rect">
            <a:avLst/>
          </a:prstGeo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6128" y="2277515"/>
            <a:ext cx="6482156" cy="128123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F7AABF-5365-671D-1675-CF2FC08BA09E}"/>
              </a:ext>
            </a:extLst>
          </p:cNvPr>
          <p:cNvSpPr txBox="1"/>
          <p:nvPr/>
        </p:nvSpPr>
        <p:spPr>
          <a:xfrm>
            <a:off x="0" y="6488668"/>
            <a:ext cx="621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Louis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Portigliati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Chargé de mission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3690306" y="1602801"/>
            <a:ext cx="4811385" cy="3536042"/>
          </a:xfrm>
          <a:prstGeom prst="rect">
            <a:avLst/>
          </a:prstGeo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89" r="24205">
                        <a14:foregroundMark x1="5611" y1="43644" x2="3601" y2="44068"/>
                        <a14:foregroundMark x1="20519" y1="43644" x2="22613" y2="43644"/>
                        <a14:foregroundMark x1="21357" y1="75000" x2="15662" y2="75000"/>
                        <a14:backgroundMark x1="7286" y1="25000" x2="7286" y2="25000"/>
                        <a14:backgroundMark x1="8040" y1="19068" x2="8040" y2="19068"/>
                        <a14:backgroundMark x1="9129" y1="17373" x2="9129" y2="17373"/>
                        <a14:backgroundMark x1="9129" y1="17373" x2="9129" y2="17373"/>
                        <a14:backgroundMark x1="9129" y1="17373" x2="9129" y2="17373"/>
                        <a14:backgroundMark x1="9129" y1="17373" x2="9129" y2="17373"/>
                        <a14:backgroundMark x1="10469" y1="15678" x2="12814" y2="13136"/>
                        <a14:backgroundMark x1="13819" y1="13136" x2="21273" y2="33475"/>
                        <a14:backgroundMark x1="20268" y1="22458" x2="5779" y2="24153"/>
                        <a14:backgroundMark x1="6616" y1="35593" x2="4858" y2="35593"/>
                        <a14:backgroundMark x1="5946" y1="39831" x2="3266" y2="39831"/>
                        <a14:backgroundMark x1="5695" y1="41525" x2="3518" y2="41949"/>
                        <a14:backgroundMark x1="22278" y1="38983" x2="19430" y2="39831"/>
                        <a14:backgroundMark x1="22697" y1="41102" x2="20436" y2="40678"/>
                        <a14:backgroundMark x1="22697" y1="41525" x2="22697" y2="41525"/>
                        <a14:backgroundMark x1="22697" y1="41525" x2="22697" y2="41525"/>
                        <a14:backgroundMark x1="22027" y1="42373" x2="22027" y2="4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3690306" y="1602801"/>
            <a:ext cx="4811385" cy="35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0" y="1838645"/>
            <a:ext cx="2831090" cy="2831090"/>
          </a:xfr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75" y="1838645"/>
            <a:ext cx="2831090" cy="2831090"/>
          </a:xfrm>
          <a:prstGeom prst="rect">
            <a:avLst/>
          </a:prstGeo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10" y="1838645"/>
            <a:ext cx="2831090" cy="2831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E4590-3195-2514-2751-C5B059C91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85" y="5489233"/>
            <a:ext cx="2392680" cy="12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302474" y="476229"/>
            <a:ext cx="771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andara" panose="020E0502030303020204" pitchFamily="34" charset="0"/>
                <a:ea typeface="Source Code Pro Semibold" panose="020B0609030403020204" pitchFamily="49" charset="0"/>
                <a:cs typeface="Times New Roman" pitchFamily="18" charset="0"/>
              </a:rPr>
              <a:t>1.7 million de français atteints de troubles graves de la vision</a:t>
            </a:r>
          </a:p>
        </p:txBody>
      </p:sp>
      <p:sp>
        <p:nvSpPr>
          <p:cNvPr id="110" name="Flèche droite rayée 109"/>
          <p:cNvSpPr/>
          <p:nvPr/>
        </p:nvSpPr>
        <p:spPr>
          <a:xfrm rot="6827752">
            <a:off x="2600747" y="2519586"/>
            <a:ext cx="691979" cy="61783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Flèche droite rayée 110"/>
          <p:cNvSpPr/>
          <p:nvPr/>
        </p:nvSpPr>
        <p:spPr>
          <a:xfrm rot="3867051">
            <a:off x="8893598" y="2515415"/>
            <a:ext cx="691979" cy="61783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3"/>
          <a:stretch/>
        </p:blipFill>
        <p:spPr>
          <a:xfrm>
            <a:off x="4880919" y="3245619"/>
            <a:ext cx="2286098" cy="28959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7"/>
          <a:stretch/>
        </p:blipFill>
        <p:spPr>
          <a:xfrm>
            <a:off x="4880919" y="3245619"/>
            <a:ext cx="2179061" cy="2895962"/>
          </a:xfrm>
          <a:prstGeom prst="rect">
            <a:avLst/>
          </a:prstGeom>
        </p:spPr>
      </p:pic>
      <p:pic>
        <p:nvPicPr>
          <p:cNvPr id="12" name="Espace réservé du contenu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43926" y="5599179"/>
            <a:ext cx="1712840" cy="12588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5EEEE25-8BE4-F033-9637-D11CF7823E7B}"/>
              </a:ext>
            </a:extLst>
          </p:cNvPr>
          <p:cNvSpPr txBox="1"/>
          <p:nvPr/>
        </p:nvSpPr>
        <p:spPr>
          <a:xfrm>
            <a:off x="11169227" y="6389562"/>
            <a:ext cx="31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2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EB4CB4-2D24-BC09-0D97-52E3777D53C5}"/>
              </a:ext>
            </a:extLst>
          </p:cNvPr>
          <p:cNvSpPr txBox="1"/>
          <p:nvPr/>
        </p:nvSpPr>
        <p:spPr>
          <a:xfrm>
            <a:off x="742738" y="3429000"/>
            <a:ext cx="3789844" cy="206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UNE SOCIETE INADAPTEE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Bruits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Véhicules silencieux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Obstacles diversifiés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AC0E69-0EE1-D675-7F32-272552FB31DB}"/>
              </a:ext>
            </a:extLst>
          </p:cNvPr>
          <p:cNvSpPr txBox="1"/>
          <p:nvPr/>
        </p:nvSpPr>
        <p:spPr>
          <a:xfrm>
            <a:off x="7916528" y="3429000"/>
            <a:ext cx="3789844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LE CHIEN GUIDE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30 000 €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Délai d’attente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Forte fatigabilité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  <a:ea typeface="Source Code Pro Medium" panose="020B0509030403020204" pitchFamily="49" charset="0"/>
                <a:cs typeface="Times New Roman" pitchFamily="18" charset="0"/>
              </a:rPr>
              <a:t>Distraction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0" grpId="0" animBg="1"/>
      <p:bldP spid="111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D30C1CEF-A2F3-E844-737D-6461972CD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43926" y="5599179"/>
            <a:ext cx="1712840" cy="12588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636CA7-8F00-C465-B55F-0B7072F18700}"/>
              </a:ext>
            </a:extLst>
          </p:cNvPr>
          <p:cNvSpPr txBox="1"/>
          <p:nvPr/>
        </p:nvSpPr>
        <p:spPr>
          <a:xfrm>
            <a:off x="11154939" y="6396335"/>
            <a:ext cx="29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3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20E35A-FBB7-ABD0-1989-8C635B0C9254}"/>
              </a:ext>
            </a:extLst>
          </p:cNvPr>
          <p:cNvSpPr txBox="1"/>
          <p:nvPr/>
        </p:nvSpPr>
        <p:spPr>
          <a:xfrm>
            <a:off x="722915" y="471397"/>
            <a:ext cx="1076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andara" panose="020E0502030303020204" pitchFamily="34" charset="0"/>
                <a:ea typeface="Source Code Pro Semibold" panose="020B0609030403020204" pitchFamily="49" charset="0"/>
                <a:cs typeface="Times New Roman" pitchFamily="18" charset="0"/>
              </a:rPr>
              <a:t>Une offre de cannes « connectées » insuffisante</a:t>
            </a:r>
          </a:p>
        </p:txBody>
      </p:sp>
      <p:pic>
        <p:nvPicPr>
          <p:cNvPr id="1028" name="Picture 4" descr="Youtube Vidéo Logo Réseau - Images vectorielles gratuites ...">
            <a:extLst>
              <a:ext uri="{FF2B5EF4-FFF2-40B4-BE49-F238E27FC236}">
                <a16:creationId xmlns:a16="http://schemas.microsoft.com/office/drawing/2014/main" id="{FAC86F37-A1BA-50E9-69EF-D051FF83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95" y="5004199"/>
            <a:ext cx="485745" cy="2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A5B06B-CE26-0F29-046A-49F6D9219489}"/>
              </a:ext>
            </a:extLst>
          </p:cNvPr>
          <p:cNvSpPr txBox="1"/>
          <p:nvPr/>
        </p:nvSpPr>
        <p:spPr>
          <a:xfrm>
            <a:off x="5106645" y="4847720"/>
            <a:ext cx="8150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On a testé pour vous : la canne connectée </a:t>
            </a:r>
            <a:r>
              <a:rPr lang="fr-FR" sz="24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WeWalk</a:t>
            </a:r>
            <a:endParaRPr lang="fr-FR" sz="2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Vidéo publiée par l’association EQLA </a:t>
            </a:r>
            <a:endParaRPr lang="fr-FR" sz="24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9DDF8589-1332-6FB1-537A-D53B7DF52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71084"/>
              </p:ext>
            </p:extLst>
          </p:nvPr>
        </p:nvGraphicFramePr>
        <p:xfrm>
          <a:off x="1943100" y="2327700"/>
          <a:ext cx="8500826" cy="16804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00826">
                  <a:extLst>
                    <a:ext uri="{9D8B030D-6E8A-4147-A177-3AD203B41FA5}">
                      <a16:colId xmlns:a16="http://schemas.microsoft.com/office/drawing/2014/main" val="2260957529"/>
                    </a:ext>
                  </a:extLst>
                </a:gridCol>
              </a:tblGrid>
              <a:tr h="1680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1" dirty="0"/>
                        <a:t>  Dès que ça vibre, cette vibration me donne l’impression qu’il y a un danger, parfois ça vibre j’ai juste passé une boite aux lettres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243643"/>
                  </a:ext>
                </a:extLst>
              </a:tr>
            </a:tbl>
          </a:graphicData>
        </a:graphic>
      </p:graphicFrame>
      <p:pic>
        <p:nvPicPr>
          <p:cNvPr id="1032" name="Picture 8" descr="Guillemet : 28 968 images, photos et images vectorielles de stock |  Shutterstock">
            <a:extLst>
              <a:ext uri="{FF2B5EF4-FFF2-40B4-BE49-F238E27FC236}">
                <a16:creationId xmlns:a16="http://schemas.microsoft.com/office/drawing/2014/main" id="{37262CA2-8660-4FCB-1E53-53B75D21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62" y="1507153"/>
            <a:ext cx="1778126" cy="19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uillemet : 28 968 images, photos et images vectorielles de stock |  Shutterstock">
            <a:extLst>
              <a:ext uri="{FF2B5EF4-FFF2-40B4-BE49-F238E27FC236}">
                <a16:creationId xmlns:a16="http://schemas.microsoft.com/office/drawing/2014/main" id="{4F59DFE1-E078-184C-5F45-E7CFD63D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692" y1="53571" x2="62692" y2="54286"/>
                        <a14:backgroundMark x1="24231" y1="36071" x2="40769" y2="3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755" y="2824963"/>
            <a:ext cx="1909698" cy="20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04" y="2153948"/>
            <a:ext cx="10515600" cy="2078460"/>
          </a:xfrm>
        </p:spPr>
      </p:pic>
    </p:spTree>
    <p:extLst>
      <p:ext uri="{BB962C8B-B14F-4D97-AF65-F5344CB8AC3E}">
        <p14:creationId xmlns:p14="http://schemas.microsoft.com/office/powerpoint/2010/main" val="15522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79160" y="5599179"/>
            <a:ext cx="1712840" cy="12588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0E0EF6-3142-AAAF-D2B7-6052C466855D}"/>
              </a:ext>
            </a:extLst>
          </p:cNvPr>
          <p:cNvSpPr txBox="1"/>
          <p:nvPr/>
        </p:nvSpPr>
        <p:spPr>
          <a:xfrm>
            <a:off x="11198220" y="6396335"/>
            <a:ext cx="29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5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65229" y="4131799"/>
            <a:ext cx="282202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err="1">
                <a:latin typeface="Candara" panose="020E0502030303020204" pitchFamily="34" charset="0"/>
              </a:rPr>
              <a:t>Gisio</a:t>
            </a:r>
            <a:r>
              <a:rPr lang="fr-FR" sz="2400" b="1" dirty="0">
                <a:latin typeface="Candara" panose="020E0502030303020204" pitchFamily="34" charset="0"/>
              </a:rPr>
              <a:t>  </a:t>
            </a:r>
            <a:r>
              <a:rPr lang="fr-FR" sz="2400" b="1" dirty="0" err="1">
                <a:latin typeface="Candara" panose="020E0502030303020204" pitchFamily="34" charset="0"/>
              </a:rPr>
              <a:t>Grifnee</a:t>
            </a:r>
            <a:endParaRPr lang="fr-FR" sz="2400" b="1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Candara" panose="020E0502030303020204" pitchFamily="34" charset="0"/>
              </a:rPr>
              <a:t>Directeur Marketing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00347" y="4131799"/>
            <a:ext cx="261851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latin typeface="Candara" panose="020E0502030303020204" pitchFamily="34" charset="0"/>
              </a:rPr>
              <a:t>Liam Poupard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Candara" panose="020E0502030303020204" pitchFamily="34" charset="0"/>
              </a:rPr>
              <a:t>Directeur général,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Candara" panose="020E0502030303020204" pitchFamily="34" charset="0"/>
              </a:rPr>
              <a:t>Responsable R&amp;D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04141" y="4131799"/>
            <a:ext cx="261851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err="1">
                <a:latin typeface="Candara" panose="020E0502030303020204" pitchFamily="34" charset="0"/>
              </a:rPr>
              <a:t>Adin</a:t>
            </a:r>
            <a:r>
              <a:rPr lang="fr-FR" sz="2400" b="1" dirty="0">
                <a:latin typeface="Candara" panose="020E0502030303020204" pitchFamily="34" charset="0"/>
              </a:rPr>
              <a:t> </a:t>
            </a:r>
            <a:r>
              <a:rPr lang="fr-FR" sz="2400" b="1" dirty="0" err="1">
                <a:latin typeface="Candara" panose="020E0502030303020204" pitchFamily="34" charset="0"/>
              </a:rPr>
              <a:t>Mehmedovic</a:t>
            </a:r>
            <a:endParaRPr lang="fr-FR" sz="2400" b="1" dirty="0">
              <a:latin typeface="Candara" panose="020E05020303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Candara" panose="020E0502030303020204" pitchFamily="34" charset="0"/>
              </a:rPr>
              <a:t>Directeur Financier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2A4DC0F-6349-A76E-0BCE-C4DF11B8CAF5}"/>
              </a:ext>
            </a:extLst>
          </p:cNvPr>
          <p:cNvGrpSpPr/>
          <p:nvPr/>
        </p:nvGrpSpPr>
        <p:grpSpPr>
          <a:xfrm>
            <a:off x="9406432" y="1730543"/>
            <a:ext cx="1145213" cy="2244436"/>
            <a:chOff x="1780867" y="2384101"/>
            <a:chExt cx="1175580" cy="224443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850AEB0-9AA7-145E-1BE8-48FEB0C9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867" y="2384101"/>
              <a:ext cx="1175580" cy="224443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7B18FB-A0FA-50C2-BC42-4752EF7D9481}"/>
                </a:ext>
              </a:extLst>
            </p:cNvPr>
            <p:cNvSpPr/>
            <p:nvPr/>
          </p:nvSpPr>
          <p:spPr>
            <a:xfrm rot="2569723">
              <a:off x="2247123" y="2932003"/>
              <a:ext cx="45719" cy="46608"/>
            </a:xfrm>
            <a:prstGeom prst="rect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usionner 19">
              <a:extLst>
                <a:ext uri="{FF2B5EF4-FFF2-40B4-BE49-F238E27FC236}">
                  <a16:creationId xmlns:a16="http://schemas.microsoft.com/office/drawing/2014/main" id="{CA912BFB-CA26-8B13-ED04-8CB1D8ED2D5C}"/>
                </a:ext>
              </a:extLst>
            </p:cNvPr>
            <p:cNvSpPr/>
            <p:nvPr/>
          </p:nvSpPr>
          <p:spPr>
            <a:xfrm>
              <a:off x="2237375" y="3323090"/>
              <a:ext cx="65215" cy="63443"/>
            </a:xfrm>
            <a:prstGeom prst="flowChartMerge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xtraire 20">
              <a:extLst>
                <a:ext uri="{FF2B5EF4-FFF2-40B4-BE49-F238E27FC236}">
                  <a16:creationId xmlns:a16="http://schemas.microsoft.com/office/drawing/2014/main" id="{36732BC2-37AB-63A8-EDB2-E7C885693935}"/>
                </a:ext>
              </a:extLst>
            </p:cNvPr>
            <p:cNvSpPr/>
            <p:nvPr/>
          </p:nvSpPr>
          <p:spPr>
            <a:xfrm>
              <a:off x="2236058" y="3117850"/>
              <a:ext cx="65216" cy="205240"/>
            </a:xfrm>
            <a:prstGeom prst="flowChartExtract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2C5A006-A181-A50D-363B-183BE59821F6}"/>
              </a:ext>
            </a:extLst>
          </p:cNvPr>
          <p:cNvCxnSpPr>
            <a:cxnSpLocks/>
          </p:cNvCxnSpPr>
          <p:nvPr/>
        </p:nvCxnSpPr>
        <p:spPr>
          <a:xfrm flipH="1">
            <a:off x="1504549" y="4005239"/>
            <a:ext cx="1955526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E0717D1-B945-9F1C-21BD-3C5582F31D0D}"/>
              </a:ext>
            </a:extLst>
          </p:cNvPr>
          <p:cNvCxnSpPr>
            <a:cxnSpLocks/>
          </p:cNvCxnSpPr>
          <p:nvPr/>
        </p:nvCxnSpPr>
        <p:spPr>
          <a:xfrm flipH="1">
            <a:off x="8859024" y="4005239"/>
            <a:ext cx="1955526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5254418-AEE4-3E4D-3AFE-6A00D3455549}"/>
              </a:ext>
            </a:extLst>
          </p:cNvPr>
          <p:cNvCxnSpPr>
            <a:cxnSpLocks/>
          </p:cNvCxnSpPr>
          <p:nvPr/>
        </p:nvCxnSpPr>
        <p:spPr>
          <a:xfrm flipH="1">
            <a:off x="5334247" y="4005239"/>
            <a:ext cx="1955526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40FB613-F1CD-0464-D3DE-4570DAFE1C58}"/>
              </a:ext>
            </a:extLst>
          </p:cNvPr>
          <p:cNvGrpSpPr/>
          <p:nvPr/>
        </p:nvGrpSpPr>
        <p:grpSpPr>
          <a:xfrm>
            <a:off x="5736995" y="1401808"/>
            <a:ext cx="1145213" cy="2535448"/>
            <a:chOff x="5832492" y="1401808"/>
            <a:chExt cx="1145213" cy="2535448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1BF8BA3D-F862-B2A5-E30E-145774691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492" y="1401808"/>
              <a:ext cx="1145213" cy="2535448"/>
            </a:xfrm>
            <a:prstGeom prst="rect">
              <a:avLst/>
            </a:prstGeom>
          </p:spPr>
        </p:pic>
        <p:sp>
          <p:nvSpPr>
            <p:cNvPr id="34" name="Fusionner 33">
              <a:extLst>
                <a:ext uri="{FF2B5EF4-FFF2-40B4-BE49-F238E27FC236}">
                  <a16:creationId xmlns:a16="http://schemas.microsoft.com/office/drawing/2014/main" id="{17B848C3-32D0-F508-7D46-D3611A392458}"/>
                </a:ext>
              </a:extLst>
            </p:cNvPr>
            <p:cNvSpPr/>
            <p:nvPr/>
          </p:nvSpPr>
          <p:spPr>
            <a:xfrm>
              <a:off x="6391206" y="2669532"/>
              <a:ext cx="62814" cy="82104"/>
            </a:xfrm>
            <a:prstGeom prst="flowChartMerge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xtraire 34">
              <a:extLst>
                <a:ext uri="{FF2B5EF4-FFF2-40B4-BE49-F238E27FC236}">
                  <a16:creationId xmlns:a16="http://schemas.microsoft.com/office/drawing/2014/main" id="{45CB4600-629C-DB38-9640-8421AC1EE4A0}"/>
                </a:ext>
              </a:extLst>
            </p:cNvPr>
            <p:cNvSpPr/>
            <p:nvPr/>
          </p:nvSpPr>
          <p:spPr>
            <a:xfrm>
              <a:off x="6391206" y="2512842"/>
              <a:ext cx="62814" cy="156690"/>
            </a:xfrm>
            <a:prstGeom prst="flowChartExtract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Losange 35">
              <a:extLst>
                <a:ext uri="{FF2B5EF4-FFF2-40B4-BE49-F238E27FC236}">
                  <a16:creationId xmlns:a16="http://schemas.microsoft.com/office/drawing/2014/main" id="{BFC1D8F3-8F48-0CF7-3EA0-0DC415C75677}"/>
                </a:ext>
              </a:extLst>
            </p:cNvPr>
            <p:cNvSpPr/>
            <p:nvPr/>
          </p:nvSpPr>
          <p:spPr>
            <a:xfrm>
              <a:off x="6408301" y="2308453"/>
              <a:ext cx="45719" cy="60451"/>
            </a:xfrm>
            <a:prstGeom prst="diamond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BF15FE00-2584-E38A-40AE-7C1F3C639B10}"/>
                </a:ext>
              </a:extLst>
            </p:cNvPr>
            <p:cNvSpPr/>
            <p:nvPr/>
          </p:nvSpPr>
          <p:spPr>
            <a:xfrm>
              <a:off x="6059214" y="1615865"/>
              <a:ext cx="183931" cy="168165"/>
            </a:xfrm>
            <a:prstGeom prst="ellipse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0718C7-1D84-9EB1-F2B9-96B137AEEA66}"/>
                </a:ext>
              </a:extLst>
            </p:cNvPr>
            <p:cNvSpPr/>
            <p:nvPr/>
          </p:nvSpPr>
          <p:spPr>
            <a:xfrm rot="20900514">
              <a:off x="6138885" y="1773591"/>
              <a:ext cx="63074" cy="57575"/>
            </a:xfrm>
            <a:prstGeom prst="rect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95CE28E7-D874-DE3A-0270-730BA466679B}"/>
              </a:ext>
            </a:extLst>
          </p:cNvPr>
          <p:cNvGrpSpPr/>
          <p:nvPr/>
        </p:nvGrpSpPr>
        <p:grpSpPr>
          <a:xfrm>
            <a:off x="1691780" y="1751769"/>
            <a:ext cx="1520991" cy="2185487"/>
            <a:chOff x="1691781" y="1824200"/>
            <a:chExt cx="1520991" cy="2185487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C56FC4A5-4C32-DA93-951A-52E5D4FAB18B}"/>
                </a:ext>
              </a:extLst>
            </p:cNvPr>
            <p:cNvGrpSpPr/>
            <p:nvPr/>
          </p:nvGrpSpPr>
          <p:grpSpPr>
            <a:xfrm>
              <a:off x="1691781" y="1824200"/>
              <a:ext cx="1520991" cy="2185487"/>
              <a:chOff x="1525504" y="2047701"/>
              <a:chExt cx="1520991" cy="2185487"/>
            </a:xfrm>
          </p:grpSpPr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0D233A2B-EF44-FA13-A13C-1B513850A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5504" y="2047701"/>
                <a:ext cx="1520991" cy="2185487"/>
              </a:xfrm>
              <a:prstGeom prst="rect">
                <a:avLst/>
              </a:prstGeom>
            </p:spPr>
          </p:pic>
          <p:sp>
            <p:nvSpPr>
              <p:cNvPr id="25" name="Fusionner 24">
                <a:extLst>
                  <a:ext uri="{FF2B5EF4-FFF2-40B4-BE49-F238E27FC236}">
                    <a16:creationId xmlns:a16="http://schemas.microsoft.com/office/drawing/2014/main" id="{33720B47-8B65-7863-27CC-B8C4B5D27509}"/>
                  </a:ext>
                </a:extLst>
              </p:cNvPr>
              <p:cNvSpPr/>
              <p:nvPr/>
            </p:nvSpPr>
            <p:spPr>
              <a:xfrm rot="572159">
                <a:off x="2322348" y="2934499"/>
                <a:ext cx="60793" cy="81277"/>
              </a:xfrm>
              <a:prstGeom prst="flowChartMerge">
                <a:avLst/>
              </a:prstGeom>
              <a:solidFill>
                <a:srgbClr val="66E5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xtraire 25">
                <a:extLst>
                  <a:ext uri="{FF2B5EF4-FFF2-40B4-BE49-F238E27FC236}">
                    <a16:creationId xmlns:a16="http://schemas.microsoft.com/office/drawing/2014/main" id="{9ED8E3DD-B99D-9EA5-73B4-8E7BDC299C66}"/>
                  </a:ext>
                </a:extLst>
              </p:cNvPr>
              <p:cNvSpPr/>
              <p:nvPr/>
            </p:nvSpPr>
            <p:spPr>
              <a:xfrm rot="268977">
                <a:off x="2342889" y="2743171"/>
                <a:ext cx="54795" cy="208451"/>
              </a:xfrm>
              <a:prstGeom prst="flowChartExtract">
                <a:avLst/>
              </a:prstGeom>
              <a:solidFill>
                <a:srgbClr val="66E5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Losange 26">
                <a:extLst>
                  <a:ext uri="{FF2B5EF4-FFF2-40B4-BE49-F238E27FC236}">
                    <a16:creationId xmlns:a16="http://schemas.microsoft.com/office/drawing/2014/main" id="{3857F7A0-13A9-6E9B-F238-532E972A3245}"/>
                  </a:ext>
                </a:extLst>
              </p:cNvPr>
              <p:cNvSpPr/>
              <p:nvPr/>
            </p:nvSpPr>
            <p:spPr>
              <a:xfrm>
                <a:off x="2348248" y="2616948"/>
                <a:ext cx="45719" cy="46563"/>
              </a:xfrm>
              <a:prstGeom prst="diamond">
                <a:avLst/>
              </a:prstGeom>
              <a:solidFill>
                <a:srgbClr val="66E5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65ABCC-68FD-B41A-FB7A-2BD31599FFE5}"/>
                </a:ext>
              </a:extLst>
            </p:cNvPr>
            <p:cNvSpPr/>
            <p:nvPr/>
          </p:nvSpPr>
          <p:spPr>
            <a:xfrm rot="516526">
              <a:off x="1966098" y="3058823"/>
              <a:ext cx="421788" cy="275258"/>
            </a:xfrm>
            <a:prstGeom prst="rect">
              <a:avLst/>
            </a:prstGeom>
            <a:solidFill>
              <a:srgbClr val="66E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6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3" y="69682"/>
            <a:ext cx="9055509" cy="6788318"/>
          </a:xfr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90887" y="5605431"/>
            <a:ext cx="1712840" cy="1258821"/>
          </a:xfrm>
          <a:prstGeom prst="rect">
            <a:avLst/>
          </a:prstGeom>
        </p:spPr>
      </p:pic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2038865" y="4678441"/>
            <a:ext cx="7084353" cy="14126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cxnSpLocks/>
          </p:cNvCxnSpPr>
          <p:nvPr/>
        </p:nvCxnSpPr>
        <p:spPr>
          <a:xfrm>
            <a:off x="9260378" y="1679742"/>
            <a:ext cx="0" cy="247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D9DED80-9626-6E24-0998-C6E8E636A44D}"/>
              </a:ext>
            </a:extLst>
          </p:cNvPr>
          <p:cNvSpPr/>
          <p:nvPr/>
        </p:nvSpPr>
        <p:spPr>
          <a:xfrm>
            <a:off x="2949343" y="401074"/>
            <a:ext cx="659568" cy="666035"/>
          </a:xfrm>
          <a:prstGeom prst="roundRect">
            <a:avLst/>
          </a:prstGeom>
          <a:solidFill>
            <a:srgbClr val="5E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76C89D6-80B4-0ED7-B085-84B508E2823D}"/>
              </a:ext>
            </a:extLst>
          </p:cNvPr>
          <p:cNvCxnSpPr>
            <a:cxnSpLocks/>
          </p:cNvCxnSpPr>
          <p:nvPr/>
        </p:nvCxnSpPr>
        <p:spPr>
          <a:xfrm>
            <a:off x="673768" y="1003439"/>
            <a:ext cx="2344440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28B4A25C-66B0-460E-EF8F-149DEF6C40DB}"/>
              </a:ext>
            </a:extLst>
          </p:cNvPr>
          <p:cNvSpPr txBox="1">
            <a:spLocks/>
          </p:cNvSpPr>
          <p:nvPr/>
        </p:nvSpPr>
        <p:spPr>
          <a:xfrm>
            <a:off x="603808" y="121935"/>
            <a:ext cx="3217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Vibra</a:t>
            </a:r>
            <a:r>
              <a:rPr lang="fr-FR" dirty="0" err="1">
                <a:solidFill>
                  <a:srgbClr val="5ED1AB"/>
                </a:solidFill>
                <a:latin typeface="Candara" panose="020E0502030303020204" pitchFamily="34" charset="0"/>
                <a:ea typeface="Source Code Pro Light" panose="020B0409030403020204" pitchFamily="49" charset="0"/>
              </a:rPr>
              <a:t>’</a:t>
            </a:r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son</a:t>
            </a:r>
            <a:r>
              <a:rPr lang="fr-FR" dirty="0">
                <a:latin typeface="Candara" panose="020E0502030303020204" pitchFamily="34" charset="0"/>
                <a:ea typeface="Source Code Pro Light" panose="020B0409030403020204" pitchFamily="49" charset="0"/>
              </a:rPr>
              <a:t> IA 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5A8859E-FC37-D021-2392-CF8762B3BC5D}"/>
              </a:ext>
            </a:extLst>
          </p:cNvPr>
          <p:cNvCxnSpPr>
            <a:cxnSpLocks/>
          </p:cNvCxnSpPr>
          <p:nvPr/>
        </p:nvCxnSpPr>
        <p:spPr>
          <a:xfrm flipH="1">
            <a:off x="6301946" y="1952368"/>
            <a:ext cx="1955526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9DC71496-49E2-C34B-8EE3-7B2A3FCF0C59}"/>
              </a:ext>
            </a:extLst>
          </p:cNvPr>
          <p:cNvSpPr txBox="1"/>
          <p:nvPr/>
        </p:nvSpPr>
        <p:spPr>
          <a:xfrm>
            <a:off x="2943297" y="1612375"/>
            <a:ext cx="32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Structure en aluminium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8493DC9-3883-6D67-2266-33ED40B21653}"/>
              </a:ext>
            </a:extLst>
          </p:cNvPr>
          <p:cNvCxnSpPr>
            <a:cxnSpLocks/>
          </p:cNvCxnSpPr>
          <p:nvPr/>
        </p:nvCxnSpPr>
        <p:spPr>
          <a:xfrm flipH="1">
            <a:off x="4447687" y="2793214"/>
            <a:ext cx="2440923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7DD3A7A9-A8EF-0636-2D64-A44494A524BC}"/>
              </a:ext>
            </a:extLst>
          </p:cNvPr>
          <p:cNvSpPr txBox="1"/>
          <p:nvPr/>
        </p:nvSpPr>
        <p:spPr>
          <a:xfrm>
            <a:off x="2346840" y="2467573"/>
            <a:ext cx="32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Télescopique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C9F88EA-33A2-4026-7381-B9A9B84EB561}"/>
              </a:ext>
            </a:extLst>
          </p:cNvPr>
          <p:cNvSpPr txBox="1"/>
          <p:nvPr/>
        </p:nvSpPr>
        <p:spPr>
          <a:xfrm>
            <a:off x="1212319" y="3050917"/>
            <a:ext cx="194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Bandes fluorescentes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083B5DA-367D-2AAD-746D-E434F5AFF036}"/>
              </a:ext>
            </a:extLst>
          </p:cNvPr>
          <p:cNvCxnSpPr>
            <a:cxnSpLocks/>
          </p:cNvCxnSpPr>
          <p:nvPr/>
        </p:nvCxnSpPr>
        <p:spPr>
          <a:xfrm flipH="1">
            <a:off x="3340444" y="3688423"/>
            <a:ext cx="2214487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49A4186-D3C3-6224-36EE-572D579C58A8}"/>
              </a:ext>
            </a:extLst>
          </p:cNvPr>
          <p:cNvCxnSpPr>
            <a:cxnSpLocks/>
          </p:cNvCxnSpPr>
          <p:nvPr/>
        </p:nvCxnSpPr>
        <p:spPr>
          <a:xfrm flipV="1">
            <a:off x="1697889" y="5259442"/>
            <a:ext cx="0" cy="831693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F5E51153-9EC6-A102-C643-38284CB40069}"/>
              </a:ext>
            </a:extLst>
          </p:cNvPr>
          <p:cNvSpPr txBox="1"/>
          <p:nvPr/>
        </p:nvSpPr>
        <p:spPr>
          <a:xfrm>
            <a:off x="416453" y="4332646"/>
            <a:ext cx="241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Extrémité interchangeable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7031AE7-19F3-F4B6-D69A-BDEDAEBEBD11}"/>
              </a:ext>
            </a:extLst>
          </p:cNvPr>
          <p:cNvSpPr txBox="1"/>
          <p:nvPr/>
        </p:nvSpPr>
        <p:spPr>
          <a:xfrm>
            <a:off x="8257472" y="4165264"/>
            <a:ext cx="32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2 capteurs LIDAR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90E0EF6-3142-AAAF-D2B7-6052C466855D}"/>
              </a:ext>
            </a:extLst>
          </p:cNvPr>
          <p:cNvSpPr txBox="1"/>
          <p:nvPr/>
        </p:nvSpPr>
        <p:spPr>
          <a:xfrm>
            <a:off x="11198220" y="6396335"/>
            <a:ext cx="29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6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B9DCB3-E904-C862-336F-3019C4A9438B}"/>
              </a:ext>
            </a:extLst>
          </p:cNvPr>
          <p:cNvSpPr txBox="1"/>
          <p:nvPr/>
        </p:nvSpPr>
        <p:spPr>
          <a:xfrm>
            <a:off x="87668" y="6536568"/>
            <a:ext cx="64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Maëlys Leon Dit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Volny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chargée de mission graphisme</a:t>
            </a:r>
          </a:p>
        </p:txBody>
      </p:sp>
    </p:spTree>
    <p:extLst>
      <p:ext uri="{BB962C8B-B14F-4D97-AF65-F5344CB8AC3E}">
        <p14:creationId xmlns:p14="http://schemas.microsoft.com/office/powerpoint/2010/main" val="21131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4798" r="22649" b="25777"/>
          <a:stretch/>
        </p:blipFill>
        <p:spPr>
          <a:xfrm>
            <a:off x="5424766" y="1825625"/>
            <a:ext cx="5427407" cy="4791412"/>
          </a:xfrm>
          <a:prstGeom prst="rect">
            <a:avLst/>
          </a:prstGeom>
        </p:spPr>
      </p:pic>
      <p:pic>
        <p:nvPicPr>
          <p:cNvPr id="9" name="Espace réservé du contenu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6"/>
          <a:stretch/>
        </p:blipFill>
        <p:spPr bwMode="auto">
          <a:xfrm>
            <a:off x="10490887" y="5605431"/>
            <a:ext cx="1712840" cy="12588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4DBECD-8BAD-6872-B444-BC048735B8DF}"/>
              </a:ext>
            </a:extLst>
          </p:cNvPr>
          <p:cNvSpPr txBox="1"/>
          <p:nvPr/>
        </p:nvSpPr>
        <p:spPr>
          <a:xfrm>
            <a:off x="11213460" y="6396335"/>
            <a:ext cx="29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ndara" panose="020E0502030303020204" pitchFamily="34" charset="0"/>
              </a:rPr>
              <a:t>7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978A145-B0E2-5C19-6555-6F67D3165E5D}"/>
              </a:ext>
            </a:extLst>
          </p:cNvPr>
          <p:cNvSpPr/>
          <p:nvPr/>
        </p:nvSpPr>
        <p:spPr>
          <a:xfrm>
            <a:off x="2949343" y="401074"/>
            <a:ext cx="659568" cy="666035"/>
          </a:xfrm>
          <a:prstGeom prst="roundRect">
            <a:avLst/>
          </a:prstGeom>
          <a:solidFill>
            <a:srgbClr val="5E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3CA614-1CFB-991C-0C95-109CE0F16594}"/>
              </a:ext>
            </a:extLst>
          </p:cNvPr>
          <p:cNvCxnSpPr>
            <a:cxnSpLocks/>
          </p:cNvCxnSpPr>
          <p:nvPr/>
        </p:nvCxnSpPr>
        <p:spPr>
          <a:xfrm>
            <a:off x="673768" y="1003439"/>
            <a:ext cx="2344440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7C3E196A-F420-8575-304B-5D45ACCACF88}"/>
              </a:ext>
            </a:extLst>
          </p:cNvPr>
          <p:cNvSpPr txBox="1">
            <a:spLocks/>
          </p:cNvSpPr>
          <p:nvPr/>
        </p:nvSpPr>
        <p:spPr>
          <a:xfrm>
            <a:off x="603808" y="121935"/>
            <a:ext cx="3217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Vibra</a:t>
            </a:r>
            <a:r>
              <a:rPr lang="fr-FR" dirty="0" err="1">
                <a:solidFill>
                  <a:srgbClr val="5ED1AB"/>
                </a:solidFill>
                <a:latin typeface="Candara" panose="020E0502030303020204" pitchFamily="34" charset="0"/>
                <a:ea typeface="Source Code Pro Light" panose="020B0409030403020204" pitchFamily="49" charset="0"/>
              </a:rPr>
              <a:t>’</a:t>
            </a:r>
            <a:r>
              <a:rPr lang="fr-FR" dirty="0" err="1">
                <a:latin typeface="Candara" panose="020E0502030303020204" pitchFamily="34" charset="0"/>
                <a:ea typeface="Source Code Pro Light" panose="020B0409030403020204" pitchFamily="49" charset="0"/>
              </a:rPr>
              <a:t>son</a:t>
            </a:r>
            <a:r>
              <a:rPr lang="fr-FR" dirty="0">
                <a:latin typeface="Candara" panose="020E0502030303020204" pitchFamily="34" charset="0"/>
                <a:ea typeface="Source Code Pro Light" panose="020B0409030403020204" pitchFamily="49" charset="0"/>
              </a:rPr>
              <a:t> IA  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257164D-38F7-75BA-4357-5548CD625057}"/>
              </a:ext>
            </a:extLst>
          </p:cNvPr>
          <p:cNvCxnSpPr>
            <a:cxnSpLocks/>
          </p:cNvCxnSpPr>
          <p:nvPr/>
        </p:nvCxnSpPr>
        <p:spPr>
          <a:xfrm flipH="1">
            <a:off x="4429596" y="4647711"/>
            <a:ext cx="2440923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A04972A-C04B-F50C-069E-4397DBA08C17}"/>
              </a:ext>
            </a:extLst>
          </p:cNvPr>
          <p:cNvCxnSpPr>
            <a:cxnSpLocks/>
          </p:cNvCxnSpPr>
          <p:nvPr/>
        </p:nvCxnSpPr>
        <p:spPr>
          <a:xfrm flipH="1">
            <a:off x="3821403" y="6173228"/>
            <a:ext cx="2710026" cy="0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9F97F01-3017-D8AD-56BB-FD5743B2FF7B}"/>
              </a:ext>
            </a:extLst>
          </p:cNvPr>
          <p:cNvSpPr txBox="1"/>
          <p:nvPr/>
        </p:nvSpPr>
        <p:spPr>
          <a:xfrm>
            <a:off x="1405489" y="4279642"/>
            <a:ext cx="32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Boutons texturés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2382E0-563D-A47E-D9AD-45E8890D6BFC}"/>
              </a:ext>
            </a:extLst>
          </p:cNvPr>
          <p:cNvSpPr txBox="1"/>
          <p:nvPr/>
        </p:nvSpPr>
        <p:spPr>
          <a:xfrm>
            <a:off x="417845" y="5403844"/>
            <a:ext cx="321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Chargement par induction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2C3969-28B2-7DD3-A9EA-5CF97E41E962}"/>
              </a:ext>
            </a:extLst>
          </p:cNvPr>
          <p:cNvSpPr txBox="1"/>
          <p:nvPr/>
        </p:nvSpPr>
        <p:spPr>
          <a:xfrm>
            <a:off x="5857347" y="677761"/>
            <a:ext cx="470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4 modules de vibration, fixation par Velcro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79FE192-4797-96BE-F669-3E7D5282183E}"/>
              </a:ext>
            </a:extLst>
          </p:cNvPr>
          <p:cNvCxnSpPr>
            <a:cxnSpLocks/>
          </p:cNvCxnSpPr>
          <p:nvPr/>
        </p:nvCxnSpPr>
        <p:spPr>
          <a:xfrm flipH="1" flipV="1">
            <a:off x="6302829" y="2694214"/>
            <a:ext cx="2563585" cy="2269672"/>
          </a:xfrm>
          <a:prstGeom prst="line">
            <a:avLst/>
          </a:prstGeom>
          <a:ln w="28575">
            <a:solidFill>
              <a:srgbClr val="5ED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89D9CB4-5393-6A5C-F087-CC3E1B1BE91F}"/>
              </a:ext>
            </a:extLst>
          </p:cNvPr>
          <p:cNvSpPr txBox="1"/>
          <p:nvPr/>
        </p:nvSpPr>
        <p:spPr>
          <a:xfrm>
            <a:off x="2949343" y="2386057"/>
            <a:ext cx="444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Fixation pour téléphone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1485ECE-1F6A-D9A8-7CB3-DCC9CAC3AB5A}"/>
              </a:ext>
            </a:extLst>
          </p:cNvPr>
          <p:cNvCxnSpPr>
            <a:cxnSpLocks/>
          </p:cNvCxnSpPr>
          <p:nvPr/>
        </p:nvCxnSpPr>
        <p:spPr>
          <a:xfrm>
            <a:off x="8211277" y="1825625"/>
            <a:ext cx="990465" cy="15399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630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2157</TotalTime>
  <Words>266</Words>
  <Application>Microsoft Macintosh PowerPoint</Application>
  <PresentationFormat>Grand écran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poupard.liam</dc:creator>
  <cp:lastModifiedBy>michael liabot</cp:lastModifiedBy>
  <cp:revision>65</cp:revision>
  <dcterms:created xsi:type="dcterms:W3CDTF">2023-03-13T08:45:50Z</dcterms:created>
  <dcterms:modified xsi:type="dcterms:W3CDTF">2023-03-29T10:11:32Z</dcterms:modified>
</cp:coreProperties>
</file>